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embeddedFontLst>
    <p:embeddedFont>
      <p:font typeface="Quattrocento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QuattrocentoSans-bold.fntdata"/><Relationship Id="rId12" Type="http://schemas.openxmlformats.org/officeDocument/2006/relationships/slide" Target="slides/slide8.xml"/><Relationship Id="rId34" Type="http://schemas.openxmlformats.org/officeDocument/2006/relationships/font" Target="fonts/QuattrocentoSans-regular.fntdata"/><Relationship Id="rId15" Type="http://schemas.openxmlformats.org/officeDocument/2006/relationships/slide" Target="slides/slide11.xml"/><Relationship Id="rId37" Type="http://schemas.openxmlformats.org/officeDocument/2006/relationships/font" Target="fonts/QuattrocentoSans-boldItalic.fntdata"/><Relationship Id="rId14" Type="http://schemas.openxmlformats.org/officeDocument/2006/relationships/slide" Target="slides/slide10.xml"/><Relationship Id="rId36" Type="http://schemas.openxmlformats.org/officeDocument/2006/relationships/font" Target="fonts/Quattrocento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Microservices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Infrastructure &amp; Communication</a:t>
            </a:r>
            <a:br>
              <a:rPr b="1" lang="en-US"/>
            </a:br>
            <a:endParaRPr/>
          </a:p>
        </p:txBody>
      </p:sp>
      <p:sp>
        <p:nvSpPr>
          <p:cNvPr id="141" name="Google Shape;14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API Gateway / Load Balancer</a:t>
            </a:r>
            <a:r>
              <a:rPr lang="en-US"/>
              <a:t>: Entry point for external requests.</a:t>
            </a:r>
            <a:endParaRPr/>
          </a:p>
          <a:p>
            <a:pPr indent="-228600" lvl="0" marL="228600" rtl="0" algn="l">
              <a:lnSpc>
                <a:spcPct val="90000"/>
              </a:lnSpc>
              <a:spcBef>
                <a:spcPts val="1000"/>
              </a:spcBef>
              <a:spcAft>
                <a:spcPts val="0"/>
              </a:spcAft>
              <a:buClr>
                <a:schemeClr val="dk1"/>
              </a:buClr>
              <a:buSzPts val="2800"/>
              <a:buChar char="•"/>
            </a:pPr>
            <a:r>
              <a:rPr b="1" lang="en-US"/>
              <a:t>Service Registry (Eureka)</a:t>
            </a:r>
            <a:r>
              <a:rPr lang="en-US"/>
              <a:t>: For service discovery.</a:t>
            </a:r>
            <a:endParaRPr/>
          </a:p>
          <a:p>
            <a:pPr indent="-228600" lvl="0" marL="228600" rtl="0" algn="l">
              <a:lnSpc>
                <a:spcPct val="90000"/>
              </a:lnSpc>
              <a:spcBef>
                <a:spcPts val="1000"/>
              </a:spcBef>
              <a:spcAft>
                <a:spcPts val="0"/>
              </a:spcAft>
              <a:buClr>
                <a:schemeClr val="dk1"/>
              </a:buClr>
              <a:buSzPts val="2800"/>
              <a:buChar char="•"/>
            </a:pPr>
            <a:r>
              <a:rPr b="1" lang="en-US"/>
              <a:t>Config Server</a:t>
            </a:r>
            <a:r>
              <a:rPr lang="en-US"/>
              <a:t>: Centralized configuration management.</a:t>
            </a:r>
            <a:endParaRPr/>
          </a:p>
          <a:p>
            <a:pPr indent="-228600" lvl="0" marL="228600" rtl="0" algn="l">
              <a:lnSpc>
                <a:spcPct val="90000"/>
              </a:lnSpc>
              <a:spcBef>
                <a:spcPts val="1000"/>
              </a:spcBef>
              <a:spcAft>
                <a:spcPts val="0"/>
              </a:spcAft>
              <a:buClr>
                <a:schemeClr val="dk1"/>
              </a:buClr>
              <a:buSzPts val="2800"/>
              <a:buChar char="•"/>
            </a:pPr>
            <a:r>
              <a:rPr b="1" lang="en-US"/>
              <a:t>Message Broker (Kafka/RabbitMQ)</a:t>
            </a:r>
            <a:r>
              <a:rPr lang="en-US"/>
              <a:t>: For asynchronous communication (e.g., telemetry, alerts).</a:t>
            </a:r>
            <a:endParaRPr/>
          </a:p>
          <a:p>
            <a:pPr indent="-228600" lvl="0" marL="228600" rtl="0" algn="l">
              <a:lnSpc>
                <a:spcPct val="90000"/>
              </a:lnSpc>
              <a:spcBef>
                <a:spcPts val="1000"/>
              </a:spcBef>
              <a:spcAft>
                <a:spcPts val="0"/>
              </a:spcAft>
              <a:buClr>
                <a:schemeClr val="dk1"/>
              </a:buClr>
              <a:buSzPts val="2800"/>
              <a:buChar char="•"/>
            </a:pPr>
            <a:r>
              <a:rPr b="1" lang="en-US"/>
              <a:t>Tracing (Zipkin)</a:t>
            </a:r>
            <a:r>
              <a:rPr lang="en-US"/>
              <a:t>: For monitoring service interactions.</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0" l="0" r="0" t="0"/>
          <a:stretch/>
        </p:blipFill>
        <p:spPr>
          <a:xfrm>
            <a:off x="551769" y="0"/>
            <a:ext cx="11088462"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rotWithShape="1">
          <a:blip r:embed="rId3">
            <a:alphaModFix/>
          </a:blip>
          <a:srcRect b="0" l="0" r="0" t="0"/>
          <a:stretch/>
        </p:blipFill>
        <p:spPr>
          <a:xfrm>
            <a:off x="0" y="334383"/>
            <a:ext cx="12192000" cy="61892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5"/>
          <p:cNvPicPr preferRelativeResize="0"/>
          <p:nvPr/>
        </p:nvPicPr>
        <p:blipFill rotWithShape="1">
          <a:blip r:embed="rId3">
            <a:alphaModFix/>
          </a:blip>
          <a:srcRect b="0" l="0" r="0" t="0"/>
          <a:stretch/>
        </p:blipFill>
        <p:spPr>
          <a:xfrm>
            <a:off x="0" y="397431"/>
            <a:ext cx="12192000" cy="6063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b="0" l="0" r="0" t="0"/>
          <a:stretch/>
        </p:blipFill>
        <p:spPr>
          <a:xfrm>
            <a:off x="744988" y="394874"/>
            <a:ext cx="8764223" cy="3658111"/>
          </a:xfrm>
          <a:prstGeom prst="rect">
            <a:avLst/>
          </a:prstGeom>
          <a:noFill/>
          <a:ln>
            <a:noFill/>
          </a:ln>
        </p:spPr>
      </p:pic>
      <p:sp>
        <p:nvSpPr>
          <p:cNvPr id="162" name="Google Shape;162;p26"/>
          <p:cNvSpPr txBox="1"/>
          <p:nvPr/>
        </p:nvSpPr>
        <p:spPr>
          <a:xfrm>
            <a:off x="1156625" y="4505388"/>
            <a:ext cx="10264292"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register-with-eureka: false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tells the Eureka Server not to register itself as a client.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Normally, microservices register themselves with Eureka so they can be discovered.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But the Eureka Server is the registry itself, so it doesn’t need to register.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fetch-registry: false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tells the Eureka Server not to fetch the list of services from other Eureka servers.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This is useful when you have only one Eureka Server (not a cluster).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In a cluster setup, you might set this to true so servers sync with each other.</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3">
            <a:alphaModFix/>
          </a:blip>
          <a:srcRect b="0" l="0" r="0" t="0"/>
          <a:stretch/>
        </p:blipFill>
        <p:spPr>
          <a:xfrm>
            <a:off x="5893770" y="4147087"/>
            <a:ext cx="5868280" cy="2145730"/>
          </a:xfrm>
          <a:prstGeom prst="rect">
            <a:avLst/>
          </a:prstGeom>
          <a:noFill/>
          <a:ln>
            <a:noFill/>
          </a:ln>
        </p:spPr>
      </p:pic>
      <p:pic>
        <p:nvPicPr>
          <p:cNvPr id="168" name="Google Shape;168;p27"/>
          <p:cNvPicPr preferRelativeResize="0"/>
          <p:nvPr/>
        </p:nvPicPr>
        <p:blipFill rotWithShape="1">
          <a:blip r:embed="rId4">
            <a:alphaModFix/>
          </a:blip>
          <a:srcRect b="0" l="0" r="0" t="0"/>
          <a:stretch/>
        </p:blipFill>
        <p:spPr>
          <a:xfrm>
            <a:off x="199365" y="0"/>
            <a:ext cx="6945793" cy="40391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Interservice communication:</a:t>
            </a:r>
            <a:endParaRPr/>
          </a:p>
        </p:txBody>
      </p:sp>
      <p:sp>
        <p:nvSpPr>
          <p:cNvPr id="174" name="Google Shape;174;p28"/>
          <p:cNvSpPr txBox="1"/>
          <p:nvPr/>
        </p:nvSpPr>
        <p:spPr>
          <a:xfrm>
            <a:off x="1065791" y="1901468"/>
            <a:ext cx="94625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Feign Client is a declarative web service client provided by Spring Cloud. It simplifies HTTP communication between microservices by allowing you to write Java interfaces to call REST APIs, instead of manually using RestTemplate or WebClient.</a:t>
            </a:r>
            <a:endParaRPr sz="1800">
              <a:solidFill>
                <a:schemeClr val="dk1"/>
              </a:solidFill>
              <a:latin typeface="Calibri"/>
              <a:ea typeface="Calibri"/>
              <a:cs typeface="Calibri"/>
              <a:sym typeface="Calibri"/>
            </a:endParaRPr>
          </a:p>
        </p:txBody>
      </p:sp>
      <p:pic>
        <p:nvPicPr>
          <p:cNvPr id="175" name="Google Shape;175;p28"/>
          <p:cNvPicPr preferRelativeResize="0"/>
          <p:nvPr/>
        </p:nvPicPr>
        <p:blipFill rotWithShape="1">
          <a:blip r:embed="rId3">
            <a:alphaModFix/>
          </a:blip>
          <a:srcRect b="0" l="0" r="0" t="0"/>
          <a:stretch/>
        </p:blipFill>
        <p:spPr>
          <a:xfrm>
            <a:off x="932566" y="2918259"/>
            <a:ext cx="9981695" cy="393974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9"/>
          <p:cNvPicPr preferRelativeResize="0"/>
          <p:nvPr/>
        </p:nvPicPr>
        <p:blipFill rotWithShape="1">
          <a:blip r:embed="rId3">
            <a:alphaModFix/>
          </a:blip>
          <a:srcRect b="0" l="0" r="0" t="0"/>
          <a:stretch/>
        </p:blipFill>
        <p:spPr>
          <a:xfrm>
            <a:off x="1822913" y="1774747"/>
            <a:ext cx="7499350" cy="37305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0"/>
          <p:cNvPicPr preferRelativeResize="0"/>
          <p:nvPr/>
        </p:nvPicPr>
        <p:blipFill rotWithShape="1">
          <a:blip r:embed="rId3">
            <a:alphaModFix/>
          </a:blip>
          <a:srcRect b="0" l="0" r="0" t="0"/>
          <a:stretch/>
        </p:blipFill>
        <p:spPr>
          <a:xfrm>
            <a:off x="1008220" y="597697"/>
            <a:ext cx="9781860" cy="2363998"/>
          </a:xfrm>
          <a:prstGeom prst="rect">
            <a:avLst/>
          </a:prstGeom>
          <a:noFill/>
          <a:ln>
            <a:noFill/>
          </a:ln>
        </p:spPr>
      </p:pic>
      <p:pic>
        <p:nvPicPr>
          <p:cNvPr id="186" name="Google Shape;186;p30"/>
          <p:cNvPicPr preferRelativeResize="0"/>
          <p:nvPr/>
        </p:nvPicPr>
        <p:blipFill rotWithShape="1">
          <a:blip r:embed="rId4">
            <a:alphaModFix/>
          </a:blip>
          <a:srcRect b="0" l="0" r="0" t="0"/>
          <a:stretch/>
        </p:blipFill>
        <p:spPr>
          <a:xfrm>
            <a:off x="1092200" y="4163625"/>
            <a:ext cx="9899650" cy="19569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1"/>
          <p:cNvPicPr preferRelativeResize="0"/>
          <p:nvPr/>
        </p:nvPicPr>
        <p:blipFill rotWithShape="1">
          <a:blip r:embed="rId3">
            <a:alphaModFix/>
          </a:blip>
          <a:srcRect b="0" l="0" r="0" t="0"/>
          <a:stretch/>
        </p:blipFill>
        <p:spPr>
          <a:xfrm>
            <a:off x="0" y="1198756"/>
            <a:ext cx="12192000" cy="44604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b="0" l="0" r="0" t="0"/>
          <a:stretch/>
        </p:blipFill>
        <p:spPr>
          <a:xfrm>
            <a:off x="299228" y="347232"/>
            <a:ext cx="11593543" cy="61635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0" y="757851"/>
            <a:ext cx="12192000" cy="53422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3"/>
          <p:cNvPicPr preferRelativeResize="0"/>
          <p:nvPr/>
        </p:nvPicPr>
        <p:blipFill rotWithShape="1">
          <a:blip r:embed="rId3">
            <a:alphaModFix/>
          </a:blip>
          <a:srcRect b="0" l="0" r="0" t="0"/>
          <a:stretch/>
        </p:blipFill>
        <p:spPr>
          <a:xfrm>
            <a:off x="0" y="2201291"/>
            <a:ext cx="12192000" cy="24554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4"/>
          <p:cNvPicPr preferRelativeResize="0"/>
          <p:nvPr/>
        </p:nvPicPr>
        <p:blipFill rotWithShape="1">
          <a:blip r:embed="rId3">
            <a:alphaModFix/>
          </a:blip>
          <a:srcRect b="0" l="0" r="0" t="0"/>
          <a:stretch/>
        </p:blipFill>
        <p:spPr>
          <a:xfrm>
            <a:off x="2712922" y="489583"/>
            <a:ext cx="7139136" cy="5765917"/>
          </a:xfrm>
          <a:prstGeom prst="rect">
            <a:avLst/>
          </a:prstGeom>
          <a:noFill/>
          <a:ln>
            <a:noFill/>
          </a:ln>
        </p:spPr>
      </p:pic>
      <p:sp>
        <p:nvSpPr>
          <p:cNvPr id="207" name="Google Shape;207;p34"/>
          <p:cNvSpPr txBox="1"/>
          <p:nvPr/>
        </p:nvSpPr>
        <p:spPr>
          <a:xfrm>
            <a:off x="1689521" y="399672"/>
            <a:ext cx="20329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Optional: </a:t>
            </a:r>
            <a:endParaRPr/>
          </a:p>
        </p:txBody>
      </p:sp>
      <p:pic>
        <p:nvPicPr>
          <p:cNvPr id="208" name="Google Shape;208;p34"/>
          <p:cNvPicPr preferRelativeResize="0"/>
          <p:nvPr/>
        </p:nvPicPr>
        <p:blipFill rotWithShape="1">
          <a:blip r:embed="rId4">
            <a:alphaModFix/>
          </a:blip>
          <a:srcRect b="0" l="0" r="0" t="0"/>
          <a:stretch/>
        </p:blipFill>
        <p:spPr>
          <a:xfrm>
            <a:off x="6806526" y="961681"/>
            <a:ext cx="4933823" cy="2156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Client Side Load Balancing</a:t>
            </a:r>
            <a:endParaRPr/>
          </a:p>
        </p:txBody>
      </p:sp>
      <p:pic>
        <p:nvPicPr>
          <p:cNvPr id="214" name="Google Shape;214;p35"/>
          <p:cNvPicPr preferRelativeResize="0"/>
          <p:nvPr/>
        </p:nvPicPr>
        <p:blipFill rotWithShape="1">
          <a:blip r:embed="rId3">
            <a:alphaModFix/>
          </a:blip>
          <a:srcRect b="0" l="0" r="0" t="0"/>
          <a:stretch/>
        </p:blipFill>
        <p:spPr>
          <a:xfrm>
            <a:off x="1301960" y="1690688"/>
            <a:ext cx="8243730" cy="4124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Feign uses </a:t>
            </a:r>
            <a:r>
              <a:rPr b="1" lang="en-US"/>
              <a:t>Spring Cloud LoadBalancer</a:t>
            </a:r>
            <a:r>
              <a:rPr lang="en-US"/>
              <a:t> for client-side load balancing.</a:t>
            </a:r>
            <a:endParaRPr/>
          </a:p>
        </p:txBody>
      </p:sp>
      <p:sp>
        <p:nvSpPr>
          <p:cNvPr id="220" name="Google Shape;220;p36"/>
          <p:cNvSpPr txBox="1"/>
          <p:nvPr>
            <p:ph idx="1" type="body"/>
          </p:nvPr>
        </p:nvSpPr>
        <p:spPr>
          <a:xfrm>
            <a:off x="496562" y="1926842"/>
            <a:ext cx="11257414" cy="5514330"/>
          </a:xfrm>
          <a:prstGeom prst="rect">
            <a:avLst/>
          </a:prstGeom>
          <a:solidFill>
            <a:srgbClr val="FAFAFA"/>
          </a:solidFill>
          <a:ln>
            <a:noFill/>
          </a:ln>
        </p:spPr>
        <p:txBody>
          <a:bodyPr anchorCtr="0" anchor="ctr" bIns="0" lIns="0" spcFirstLastPara="1" rIns="0" wrap="square" tIns="0">
            <a:spAutoFit/>
          </a:bodyPr>
          <a:lstStyle/>
          <a:p>
            <a:pPr indent="-50800" lvl="0" marL="228600" marR="0" rtl="0" algn="l">
              <a:lnSpc>
                <a:spcPct val="90000"/>
              </a:lnSpc>
              <a:spcBef>
                <a:spcPts val="0"/>
              </a:spcBef>
              <a:spcAft>
                <a:spcPts val="0"/>
              </a:spcAft>
              <a:buClr>
                <a:schemeClr val="dk1"/>
              </a:buClr>
              <a:buSzPts val="2800"/>
              <a:buNone/>
            </a:pPr>
            <a:r>
              <a:t/>
            </a:r>
            <a:endParaRPr/>
          </a:p>
          <a:p>
            <a:pPr indent="-228600" lvl="0" marL="228600" marR="0" rtl="0" algn="l">
              <a:lnSpc>
                <a:spcPct val="90000"/>
              </a:lnSpc>
              <a:spcBef>
                <a:spcPts val="1000"/>
              </a:spcBef>
              <a:spcAft>
                <a:spcPts val="0"/>
              </a:spcAft>
              <a:buClr>
                <a:schemeClr val="dk1"/>
              </a:buClr>
              <a:buSzPts val="2800"/>
              <a:buChar char="•"/>
            </a:pPr>
            <a:r>
              <a:rPr lang="en-US"/>
              <a:t>You call a service by its name (e.g., "order-service").</a:t>
            </a:r>
            <a:endParaRPr/>
          </a:p>
          <a:p>
            <a:pPr indent="-228600" lvl="0" marL="228600" marR="0" rtl="0" algn="l">
              <a:lnSpc>
                <a:spcPct val="90000"/>
              </a:lnSpc>
              <a:spcBef>
                <a:spcPts val="1000"/>
              </a:spcBef>
              <a:spcAft>
                <a:spcPts val="0"/>
              </a:spcAft>
              <a:buClr>
                <a:schemeClr val="dk1"/>
              </a:buClr>
              <a:buSzPts val="2800"/>
              <a:buChar char="•"/>
            </a:pPr>
            <a:r>
              <a:rPr lang="en-US"/>
              <a:t>Feign + Eureka + LoadBalancer will:</a:t>
            </a:r>
            <a:endParaRPr/>
          </a:p>
          <a:p>
            <a:pPr indent="-228600" lvl="1" marL="228600" marR="0" rtl="0" algn="l">
              <a:lnSpc>
                <a:spcPct val="90000"/>
              </a:lnSpc>
              <a:spcBef>
                <a:spcPts val="1000"/>
              </a:spcBef>
              <a:spcAft>
                <a:spcPts val="0"/>
              </a:spcAft>
              <a:buClr>
                <a:schemeClr val="dk1"/>
              </a:buClr>
              <a:buSzPts val="2800"/>
              <a:buChar char="•"/>
            </a:pPr>
            <a:r>
              <a:rPr lang="en-US" sz="2800"/>
              <a:t>Discover all instances of order-service</a:t>
            </a:r>
            <a:endParaRPr/>
          </a:p>
          <a:p>
            <a:pPr indent="-228600" lvl="1" marL="228600" marR="0" rtl="0" algn="l">
              <a:lnSpc>
                <a:spcPct val="90000"/>
              </a:lnSpc>
              <a:spcBef>
                <a:spcPts val="1000"/>
              </a:spcBef>
              <a:spcAft>
                <a:spcPts val="0"/>
              </a:spcAft>
              <a:buClr>
                <a:schemeClr val="dk1"/>
              </a:buClr>
              <a:buSzPts val="2800"/>
              <a:buChar char="•"/>
            </a:pPr>
            <a:r>
              <a:rPr lang="en-US" sz="2800"/>
              <a:t>Choose one instance based on a load balancing strategy (e.g., round-robin)</a:t>
            </a:r>
            <a:endParaRPr/>
          </a:p>
          <a:p>
            <a:pPr indent="-228600" lvl="1" marL="228600" marR="0" rtl="0" algn="l">
              <a:lnSpc>
                <a:spcPct val="90000"/>
              </a:lnSpc>
              <a:spcBef>
                <a:spcPts val="1000"/>
              </a:spcBef>
              <a:spcAft>
                <a:spcPts val="0"/>
              </a:spcAft>
              <a:buClr>
                <a:schemeClr val="dk1"/>
              </a:buClr>
              <a:buSzPts val="2800"/>
              <a:buChar char="•"/>
            </a:pPr>
            <a:r>
              <a:rPr lang="en-US" sz="2800"/>
              <a:t>Send the request to that instance</a:t>
            </a:r>
            <a:endParaRPr/>
          </a:p>
          <a:p>
            <a:pPr indent="-228600" lvl="0" marL="228600" rtl="0" algn="l">
              <a:lnSpc>
                <a:spcPct val="90000"/>
              </a:lnSpc>
              <a:spcBef>
                <a:spcPts val="1000"/>
              </a:spcBef>
              <a:spcAft>
                <a:spcPts val="0"/>
              </a:spcAft>
              <a:buClr>
                <a:schemeClr val="dk1"/>
              </a:buClr>
              <a:buSzPts val="2800"/>
              <a:buChar char="•"/>
            </a:pPr>
            <a:r>
              <a:rPr lang="en-US"/>
              <a:t>Client-side load balancing removes that extra hop. Each client receives a list of healthy backend servers. It stores this list locally and decides where to send requests. This makes routing faster, more reliable, and easier to scale.</a:t>
            </a:r>
            <a:endParaRPr/>
          </a:p>
          <a:p>
            <a:pPr indent="-228600" lvl="0" marL="228600" rtl="0" algn="l">
              <a:lnSpc>
                <a:spcPct val="90000"/>
              </a:lnSpc>
              <a:spcBef>
                <a:spcPts val="1000"/>
              </a:spcBef>
              <a:spcAft>
                <a:spcPts val="0"/>
              </a:spcAft>
              <a:buClr>
                <a:schemeClr val="dk1"/>
              </a:buClr>
              <a:buSzPts val="2800"/>
              <a:buChar char="•"/>
            </a:pPr>
            <a:r>
              <a:rPr lang="en-US"/>
              <a:t>Instead of one router doing all the work, each client shares the load.</a:t>
            </a:r>
            <a:endParaRPr/>
          </a:p>
          <a:p>
            <a:pPr indent="0" lvl="1" marL="457200" marR="0" rtl="0" algn="l">
              <a:lnSpc>
                <a:spcPct val="100000"/>
              </a:lnSpc>
              <a:spcBef>
                <a:spcPts val="0"/>
              </a:spcBef>
              <a:spcAft>
                <a:spcPts val="0"/>
              </a:spcAft>
              <a:buClr>
                <a:schemeClr val="dk1"/>
              </a:buClr>
              <a:buSzPts val="2400"/>
              <a:buFont typeface="Calibri"/>
              <a:buNone/>
            </a:pPr>
            <a:r>
              <a:t/>
            </a:r>
            <a:endParaRPr b="0" i="0" u="none" cap="none" strike="noStrike">
              <a:solidFill>
                <a:srgbClr val="424242"/>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Advantages of Client-Side Load Balancing</a:t>
            </a:r>
            <a:br>
              <a:rPr b="1" lang="en-US"/>
            </a:br>
            <a:endParaRPr/>
          </a:p>
        </p:txBody>
      </p:sp>
      <p:sp>
        <p:nvSpPr>
          <p:cNvPr id="226" name="Google Shape;226;p37"/>
          <p:cNvSpPr txBox="1"/>
          <p:nvPr>
            <p:ph idx="1" type="body"/>
          </p:nvPr>
        </p:nvSpPr>
        <p:spPr>
          <a:xfrm>
            <a:off x="242225" y="1604742"/>
            <a:ext cx="11111575" cy="4572221"/>
          </a:xfrm>
          <a:prstGeom prst="rect">
            <a:avLst/>
          </a:prstGeom>
          <a:noFill/>
          <a:ln>
            <a:noFill/>
          </a:ln>
        </p:spPr>
        <p:txBody>
          <a:bodyPr anchorCtr="0" anchor="t" bIns="45700" lIns="91425" spcFirstLastPara="1" rIns="91425" wrap="square" tIns="45700">
            <a:normAutofit fontScale="77500" lnSpcReduction="20000"/>
          </a:bodyPr>
          <a:lstStyle/>
          <a:p>
            <a:pPr indent="-228600" lvl="0" marL="228600" rtl="0" algn="l">
              <a:lnSpc>
                <a:spcPct val="90000"/>
              </a:lnSpc>
              <a:spcBef>
                <a:spcPts val="0"/>
              </a:spcBef>
              <a:spcAft>
                <a:spcPts val="0"/>
              </a:spcAft>
              <a:buClr>
                <a:schemeClr val="dk1"/>
              </a:buClr>
              <a:buSzPct val="100000"/>
              <a:buChar char="•"/>
            </a:pPr>
            <a:r>
              <a:rPr b="1" lang="en-US"/>
              <a:t>Reduced Latency</a:t>
            </a:r>
            <a:endParaRPr/>
          </a:p>
          <a:p>
            <a:pPr indent="-228600" lvl="0" marL="228600" rtl="0" algn="l">
              <a:lnSpc>
                <a:spcPct val="90000"/>
              </a:lnSpc>
              <a:spcBef>
                <a:spcPts val="1000"/>
              </a:spcBef>
              <a:spcAft>
                <a:spcPts val="0"/>
              </a:spcAft>
              <a:buClr>
                <a:schemeClr val="dk1"/>
              </a:buClr>
              <a:buSzPct val="100000"/>
              <a:buChar char="•"/>
            </a:pPr>
            <a:r>
              <a:rPr lang="en-US"/>
              <a:t>Requests go directly from client to server. There’s no central router to slow things down.</a:t>
            </a:r>
            <a:endParaRPr/>
          </a:p>
          <a:p>
            <a:pPr indent="-228600" lvl="0" marL="228600" rtl="0" algn="l">
              <a:lnSpc>
                <a:spcPct val="90000"/>
              </a:lnSpc>
              <a:spcBef>
                <a:spcPts val="1000"/>
              </a:spcBef>
              <a:spcAft>
                <a:spcPts val="0"/>
              </a:spcAft>
              <a:buClr>
                <a:schemeClr val="dk1"/>
              </a:buClr>
              <a:buSzPct val="100000"/>
              <a:buChar char="•"/>
            </a:pPr>
            <a:r>
              <a:rPr b="1" lang="en-US"/>
              <a:t>2. No Single Point of Failure</a:t>
            </a:r>
            <a:endParaRPr/>
          </a:p>
          <a:p>
            <a:pPr indent="-228600" lvl="0" marL="228600" rtl="0" algn="l">
              <a:lnSpc>
                <a:spcPct val="90000"/>
              </a:lnSpc>
              <a:spcBef>
                <a:spcPts val="1000"/>
              </a:spcBef>
              <a:spcAft>
                <a:spcPts val="0"/>
              </a:spcAft>
              <a:buClr>
                <a:schemeClr val="dk1"/>
              </a:buClr>
              <a:buSzPct val="100000"/>
              <a:buChar char="•"/>
            </a:pPr>
            <a:r>
              <a:rPr lang="en-US"/>
              <a:t>If one client fails, others keep working. There’s no central piece to bring the system down.</a:t>
            </a:r>
            <a:endParaRPr/>
          </a:p>
          <a:p>
            <a:pPr indent="-228600" lvl="0" marL="228600" rtl="0" algn="l">
              <a:lnSpc>
                <a:spcPct val="90000"/>
              </a:lnSpc>
              <a:spcBef>
                <a:spcPts val="1000"/>
              </a:spcBef>
              <a:spcAft>
                <a:spcPts val="0"/>
              </a:spcAft>
              <a:buClr>
                <a:schemeClr val="dk1"/>
              </a:buClr>
              <a:buSzPct val="100000"/>
              <a:buChar char="•"/>
            </a:pPr>
            <a:r>
              <a:rPr b="1" lang="en-US"/>
              <a:t>3. Better Traffic Distribution</a:t>
            </a:r>
            <a:endParaRPr/>
          </a:p>
          <a:p>
            <a:pPr indent="-228600" lvl="0" marL="228600" rtl="0" algn="l">
              <a:lnSpc>
                <a:spcPct val="90000"/>
              </a:lnSpc>
              <a:spcBef>
                <a:spcPts val="1000"/>
              </a:spcBef>
              <a:spcAft>
                <a:spcPts val="0"/>
              </a:spcAft>
              <a:buClr>
                <a:schemeClr val="dk1"/>
              </a:buClr>
              <a:buSzPct val="100000"/>
              <a:buChar char="•"/>
            </a:pPr>
            <a:r>
              <a:rPr lang="en-US"/>
              <a:t>Each client spreads its own traffic. This balances the load across all servers.</a:t>
            </a:r>
            <a:endParaRPr/>
          </a:p>
          <a:p>
            <a:pPr indent="-228600" lvl="0" marL="228600" rtl="0" algn="l">
              <a:lnSpc>
                <a:spcPct val="90000"/>
              </a:lnSpc>
              <a:spcBef>
                <a:spcPts val="1000"/>
              </a:spcBef>
              <a:spcAft>
                <a:spcPts val="0"/>
              </a:spcAft>
              <a:buClr>
                <a:schemeClr val="dk1"/>
              </a:buClr>
              <a:buSzPct val="100000"/>
              <a:buChar char="•"/>
            </a:pPr>
            <a:r>
              <a:rPr b="1" lang="en-US"/>
              <a:t>4. Local Control</a:t>
            </a:r>
            <a:endParaRPr/>
          </a:p>
          <a:p>
            <a:pPr indent="-228600" lvl="0" marL="228600" rtl="0" algn="l">
              <a:lnSpc>
                <a:spcPct val="90000"/>
              </a:lnSpc>
              <a:spcBef>
                <a:spcPts val="1000"/>
              </a:spcBef>
              <a:spcAft>
                <a:spcPts val="0"/>
              </a:spcAft>
              <a:buClr>
                <a:schemeClr val="dk1"/>
              </a:buClr>
              <a:buSzPct val="100000"/>
              <a:buChar char="•"/>
            </a:pPr>
            <a:r>
              <a:rPr lang="en-US"/>
              <a:t>Clients make routing decisions based on real-time feedback. They can retry quickly or back off when needed.</a:t>
            </a:r>
            <a:endParaRPr/>
          </a:p>
          <a:p>
            <a:pPr indent="-228600" lvl="0" marL="228600" rtl="0" algn="l">
              <a:lnSpc>
                <a:spcPct val="90000"/>
              </a:lnSpc>
              <a:spcBef>
                <a:spcPts val="1000"/>
              </a:spcBef>
              <a:spcAft>
                <a:spcPts val="0"/>
              </a:spcAft>
              <a:buClr>
                <a:schemeClr val="dk1"/>
              </a:buClr>
              <a:buSzPct val="100000"/>
              <a:buChar char="•"/>
            </a:pPr>
            <a:r>
              <a:rPr b="1" lang="en-US"/>
              <a:t>5. Easy to Scale</a:t>
            </a:r>
            <a:endParaRPr/>
          </a:p>
          <a:p>
            <a:pPr indent="-228600" lvl="0" marL="228600" rtl="0" algn="l">
              <a:lnSpc>
                <a:spcPct val="90000"/>
              </a:lnSpc>
              <a:spcBef>
                <a:spcPts val="1000"/>
              </a:spcBef>
              <a:spcAft>
                <a:spcPts val="0"/>
              </a:spcAft>
              <a:buClr>
                <a:schemeClr val="dk1"/>
              </a:buClr>
              <a:buSzPct val="100000"/>
              <a:buChar char="•"/>
            </a:pPr>
            <a:r>
              <a:rPr lang="en-US"/>
              <a:t>As services grow, adding new clients or servers doesn’t overload a central router. The system scales naturally.</a:t>
            </a:r>
            <a:br>
              <a:rPr lang="en-US"/>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rotWithShape="1">
          <a:blip r:embed="rId3">
            <a:alphaModFix/>
          </a:blip>
          <a:srcRect b="0" l="0" r="0" t="0"/>
          <a:stretch/>
        </p:blipFill>
        <p:spPr>
          <a:xfrm>
            <a:off x="266448" y="2631474"/>
            <a:ext cx="6190188" cy="1492409"/>
          </a:xfrm>
          <a:prstGeom prst="rect">
            <a:avLst/>
          </a:prstGeom>
          <a:noFill/>
          <a:ln>
            <a:noFill/>
          </a:ln>
        </p:spPr>
      </p:pic>
      <p:pic>
        <p:nvPicPr>
          <p:cNvPr id="232" name="Google Shape;232;p38"/>
          <p:cNvPicPr preferRelativeResize="0"/>
          <p:nvPr/>
        </p:nvPicPr>
        <p:blipFill rotWithShape="1">
          <a:blip r:embed="rId4">
            <a:alphaModFix/>
          </a:blip>
          <a:srcRect b="0" l="0" r="0" t="0"/>
          <a:stretch/>
        </p:blipFill>
        <p:spPr>
          <a:xfrm>
            <a:off x="0" y="2424489"/>
            <a:ext cx="12192000" cy="2009021"/>
          </a:xfrm>
          <a:prstGeom prst="rect">
            <a:avLst/>
          </a:prstGeom>
          <a:noFill/>
          <a:ln>
            <a:noFill/>
          </a:ln>
        </p:spPr>
      </p:pic>
      <p:pic>
        <p:nvPicPr>
          <p:cNvPr id="233" name="Google Shape;233;p38"/>
          <p:cNvPicPr preferRelativeResize="0"/>
          <p:nvPr/>
        </p:nvPicPr>
        <p:blipFill rotWithShape="1">
          <a:blip r:embed="rId5">
            <a:alphaModFix/>
          </a:blip>
          <a:srcRect b="0" l="0" r="0" t="0"/>
          <a:stretch/>
        </p:blipFill>
        <p:spPr>
          <a:xfrm>
            <a:off x="0" y="356374"/>
            <a:ext cx="7306695" cy="1276528"/>
          </a:xfrm>
          <a:prstGeom prst="rect">
            <a:avLst/>
          </a:prstGeom>
          <a:noFill/>
          <a:ln>
            <a:noFill/>
          </a:ln>
        </p:spPr>
      </p:pic>
      <p:pic>
        <p:nvPicPr>
          <p:cNvPr id="234" name="Google Shape;234;p38"/>
          <p:cNvPicPr preferRelativeResize="0"/>
          <p:nvPr/>
        </p:nvPicPr>
        <p:blipFill rotWithShape="1">
          <a:blip r:embed="rId6">
            <a:alphaModFix/>
          </a:blip>
          <a:srcRect b="0" l="0" r="0" t="0"/>
          <a:stretch/>
        </p:blipFill>
        <p:spPr>
          <a:xfrm>
            <a:off x="2973270" y="4539202"/>
            <a:ext cx="8316486" cy="1962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9"/>
          <p:cNvPicPr preferRelativeResize="0"/>
          <p:nvPr/>
        </p:nvPicPr>
        <p:blipFill rotWithShape="1">
          <a:blip r:embed="rId3">
            <a:alphaModFix/>
          </a:blip>
          <a:srcRect b="0" l="0" r="0" t="0"/>
          <a:stretch/>
        </p:blipFill>
        <p:spPr>
          <a:xfrm>
            <a:off x="551063" y="714399"/>
            <a:ext cx="9906879" cy="5238286"/>
          </a:xfrm>
          <a:prstGeom prst="rect">
            <a:avLst/>
          </a:prstGeom>
          <a:noFill/>
          <a:ln>
            <a:noFill/>
          </a:ln>
        </p:spPr>
      </p:pic>
      <p:sp>
        <p:nvSpPr>
          <p:cNvPr id="241" name="Google Shape;241;p39"/>
          <p:cNvSpPr txBox="1"/>
          <p:nvPr/>
        </p:nvSpPr>
        <p:spPr>
          <a:xfrm>
            <a:off x="611619" y="405727"/>
            <a:ext cx="1149404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When the “circuit” is </a:t>
            </a:r>
            <a:r>
              <a:rPr i="1" lang="en-US" sz="1800">
                <a:solidFill>
                  <a:schemeClr val="dk1"/>
                </a:solidFill>
                <a:latin typeface="Calibri"/>
                <a:ea typeface="Calibri"/>
                <a:cs typeface="Calibri"/>
                <a:sym typeface="Calibri"/>
              </a:rPr>
              <a:t>CLOSED</a:t>
            </a:r>
            <a:r>
              <a:rPr lang="en-US" sz="1800">
                <a:solidFill>
                  <a:schemeClr val="dk1"/>
                </a:solidFill>
                <a:latin typeface="Calibri"/>
                <a:ea typeface="Calibri"/>
                <a:cs typeface="Calibri"/>
                <a:sym typeface="Calibri"/>
              </a:rPr>
              <a:t>, requests can reach the service, when it is </a:t>
            </a:r>
            <a:r>
              <a:rPr i="1" lang="en-US" sz="1800">
                <a:solidFill>
                  <a:schemeClr val="dk1"/>
                </a:solidFill>
                <a:latin typeface="Calibri"/>
                <a:ea typeface="Calibri"/>
                <a:cs typeface="Calibri"/>
                <a:sym typeface="Calibri"/>
              </a:rPr>
              <a:t>OPEN </a:t>
            </a:r>
            <a:r>
              <a:rPr lang="en-US" sz="1800">
                <a:solidFill>
                  <a:schemeClr val="dk1"/>
                </a:solidFill>
                <a:latin typeface="Calibri"/>
                <a:ea typeface="Calibri"/>
                <a:cs typeface="Calibri"/>
                <a:sym typeface="Calibri"/>
              </a:rPr>
              <a:t>it fails immediately. After a period of time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i="1" lang="en-US" sz="1800">
                <a:solidFill>
                  <a:schemeClr val="dk1"/>
                </a:solidFill>
                <a:latin typeface="Calibri"/>
                <a:ea typeface="Calibri"/>
                <a:cs typeface="Calibri"/>
                <a:sym typeface="Calibri"/>
              </a:rPr>
              <a:t>OPEN</a:t>
            </a:r>
            <a:r>
              <a:rPr lang="en-US" sz="1800">
                <a:solidFill>
                  <a:schemeClr val="dk1"/>
                </a:solidFill>
                <a:latin typeface="Calibri"/>
                <a:ea typeface="Calibri"/>
                <a:cs typeface="Calibri"/>
                <a:sym typeface="Calibri"/>
              </a:rPr>
              <a:t> it moves to </a:t>
            </a:r>
            <a:r>
              <a:rPr i="1" lang="en-US" sz="1800">
                <a:solidFill>
                  <a:schemeClr val="dk1"/>
                </a:solidFill>
                <a:latin typeface="Calibri"/>
                <a:ea typeface="Calibri"/>
                <a:cs typeface="Calibri"/>
                <a:sym typeface="Calibri"/>
              </a:rPr>
              <a:t>HALF_OPEN, </a:t>
            </a:r>
            <a:r>
              <a:rPr lang="en-US" sz="1800">
                <a:solidFill>
                  <a:schemeClr val="dk1"/>
                </a:solidFill>
                <a:latin typeface="Calibri"/>
                <a:ea typeface="Calibri"/>
                <a:cs typeface="Calibri"/>
                <a:sym typeface="Calibri"/>
              </a:rPr>
              <a:t>if the failures are below the threshold it moves to </a:t>
            </a:r>
            <a:r>
              <a:rPr i="1" lang="en-US" sz="1800">
                <a:solidFill>
                  <a:schemeClr val="dk1"/>
                </a:solidFill>
                <a:latin typeface="Calibri"/>
                <a:ea typeface="Calibri"/>
                <a:cs typeface="Calibri"/>
                <a:sym typeface="Calibri"/>
              </a:rPr>
              <a:t>CLOSED</a:t>
            </a:r>
            <a:r>
              <a:rPr lang="en-US" sz="1800">
                <a:solidFill>
                  <a:schemeClr val="dk1"/>
                </a:solidFill>
                <a:latin typeface="Calibri"/>
                <a:ea typeface="Calibri"/>
                <a:cs typeface="Calibri"/>
                <a:sym typeface="Calibri"/>
              </a:rPr>
              <a:t>, or returns to OPEN otherwise.</a:t>
            </a: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rotWithShape="1">
          <a:blip r:embed="rId3">
            <a:alphaModFix/>
          </a:blip>
          <a:srcRect b="0" l="0" r="0" t="0"/>
          <a:stretch/>
        </p:blipFill>
        <p:spPr>
          <a:xfrm>
            <a:off x="1194703" y="1561839"/>
            <a:ext cx="9802593" cy="37343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Storage</a:t>
            </a:r>
            <a:br>
              <a:rPr b="1" lang="en-US"/>
            </a:br>
            <a:endParaRPr/>
          </a:p>
        </p:txBody>
      </p:sp>
      <p:sp>
        <p:nvSpPr>
          <p:cNvPr id="252" name="Google Shape;252;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Device DB</a:t>
            </a:r>
            <a:endParaRPr/>
          </a:p>
          <a:p>
            <a:pPr indent="-228600" lvl="0" marL="228600" rtl="0" algn="l">
              <a:lnSpc>
                <a:spcPct val="90000"/>
              </a:lnSpc>
              <a:spcBef>
                <a:spcPts val="1000"/>
              </a:spcBef>
              <a:spcAft>
                <a:spcPts val="0"/>
              </a:spcAft>
              <a:buClr>
                <a:schemeClr val="dk1"/>
              </a:buClr>
              <a:buSzPts val="2800"/>
              <a:buChar char="•"/>
            </a:pPr>
            <a:r>
              <a:rPr lang="en-US"/>
              <a:t>User DB</a:t>
            </a:r>
            <a:endParaRPr/>
          </a:p>
          <a:p>
            <a:pPr indent="-228600" lvl="0" marL="228600" rtl="0" algn="l">
              <a:lnSpc>
                <a:spcPct val="90000"/>
              </a:lnSpc>
              <a:spcBef>
                <a:spcPts val="1000"/>
              </a:spcBef>
              <a:spcAft>
                <a:spcPts val="0"/>
              </a:spcAft>
              <a:buClr>
                <a:schemeClr val="dk1"/>
              </a:buClr>
              <a:buSzPts val="2800"/>
              <a:buChar char="•"/>
            </a:pPr>
            <a:r>
              <a:rPr lang="en-US"/>
              <a:t>Telemetry DB</a:t>
            </a:r>
            <a:endParaRPr/>
          </a:p>
          <a:p>
            <a:pPr indent="-228600" lvl="0" marL="228600" rtl="0" algn="l">
              <a:lnSpc>
                <a:spcPct val="90000"/>
              </a:lnSpc>
              <a:spcBef>
                <a:spcPts val="1000"/>
              </a:spcBef>
              <a:spcAft>
                <a:spcPts val="0"/>
              </a:spcAft>
              <a:buClr>
                <a:schemeClr val="dk1"/>
              </a:buClr>
              <a:buSzPts val="2800"/>
              <a:buChar char="•"/>
            </a:pPr>
            <a:r>
              <a:rPr lang="en-US"/>
              <a:t>Firmware DB</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Monolithic</a:t>
            </a:r>
            <a:endParaRPr/>
          </a:p>
        </p:txBody>
      </p:sp>
      <p:sp>
        <p:nvSpPr>
          <p:cNvPr id="99" name="Google Shape;9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b="1" lang="en-US"/>
              <a:t>Hard to Adopt New Technologies</a:t>
            </a:r>
            <a:r>
              <a:rPr lang="en-US"/>
              <a:t>: Migrating to new frameworks or languages is difficult.</a:t>
            </a:r>
            <a:endParaRPr/>
          </a:p>
          <a:p>
            <a:pPr indent="-228600" lvl="0" marL="228600" rtl="0" algn="l">
              <a:lnSpc>
                <a:spcPct val="90000"/>
              </a:lnSpc>
              <a:spcBef>
                <a:spcPts val="1000"/>
              </a:spcBef>
              <a:spcAft>
                <a:spcPts val="0"/>
              </a:spcAft>
              <a:buClr>
                <a:schemeClr val="dk1"/>
              </a:buClr>
              <a:buSzPts val="2800"/>
              <a:buChar char="•"/>
            </a:pPr>
            <a:r>
              <a:rPr b="1" lang="en-US"/>
              <a:t>Low Fault Isolation</a:t>
            </a:r>
            <a:r>
              <a:rPr lang="en-US"/>
              <a:t>: A failure in one module can crash the entire application.</a:t>
            </a:r>
            <a:endParaRPr/>
          </a:p>
          <a:p>
            <a:pPr indent="-228600" lvl="0" marL="228600" rtl="0" algn="l">
              <a:lnSpc>
                <a:spcPct val="90000"/>
              </a:lnSpc>
              <a:spcBef>
                <a:spcPts val="1000"/>
              </a:spcBef>
              <a:spcAft>
                <a:spcPts val="0"/>
              </a:spcAft>
              <a:buClr>
                <a:schemeClr val="dk1"/>
              </a:buClr>
              <a:buSzPts val="2800"/>
              <a:buChar char="•"/>
            </a:pPr>
            <a:r>
              <a:rPr b="1" lang="en-US"/>
              <a:t>Tight Coupling</a:t>
            </a:r>
            <a:r>
              <a:rPr lang="en-US"/>
              <a:t>: All components are interconnected, making it hard to isolate and modify parts independently.</a:t>
            </a:r>
            <a:endParaRPr/>
          </a:p>
          <a:p>
            <a:pPr indent="-228600" lvl="0" marL="228600" rtl="0" algn="l">
              <a:lnSpc>
                <a:spcPct val="90000"/>
              </a:lnSpc>
              <a:spcBef>
                <a:spcPts val="1000"/>
              </a:spcBef>
              <a:spcAft>
                <a:spcPts val="0"/>
              </a:spcAft>
              <a:buClr>
                <a:schemeClr val="dk1"/>
              </a:buClr>
              <a:buSzPts val="2800"/>
              <a:buChar char="•"/>
            </a:pPr>
            <a:r>
              <a:rPr b="1" lang="en-US"/>
              <a:t>Scalability Issues</a:t>
            </a:r>
            <a:r>
              <a:rPr lang="en-US"/>
              <a:t>: You can only scale the entire application, even if only one part needs more resources.</a:t>
            </a:r>
            <a:endParaRPr/>
          </a:p>
          <a:p>
            <a:pPr indent="-228600" lvl="0" marL="228600" rtl="0" algn="l">
              <a:lnSpc>
                <a:spcPct val="90000"/>
              </a:lnSpc>
              <a:spcBef>
                <a:spcPts val="1000"/>
              </a:spcBef>
              <a:spcAft>
                <a:spcPts val="0"/>
              </a:spcAft>
              <a:buClr>
                <a:schemeClr val="dk1"/>
              </a:buClr>
              <a:buSzPts val="2800"/>
              <a:buChar char="•"/>
            </a:pPr>
            <a:r>
              <a:rPr b="1" lang="en-US"/>
              <a:t>Limited Technology Flexibility</a:t>
            </a:r>
            <a:r>
              <a:rPr lang="en-US"/>
              <a:t>: You’re often stuck with one tech stack across the whole application.</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US"/>
              <a:t>Hard to Maintain</a:t>
            </a:r>
            <a:r>
              <a:rPr lang="en-US"/>
              <a:t>: As the codebase grows, it becomes more complex and harder to manage.</a:t>
            </a:r>
            <a:endParaRPr/>
          </a:p>
          <a:p>
            <a:pPr indent="-228600" lvl="0" marL="228600" rtl="0" algn="l">
              <a:lnSpc>
                <a:spcPct val="90000"/>
              </a:lnSpc>
              <a:spcBef>
                <a:spcPts val="1000"/>
              </a:spcBef>
              <a:spcAft>
                <a:spcPts val="0"/>
              </a:spcAft>
              <a:buClr>
                <a:schemeClr val="dk1"/>
              </a:buClr>
              <a:buSzPct val="100000"/>
              <a:buChar char="•"/>
            </a:pPr>
            <a:r>
              <a:rPr b="1" lang="en-US"/>
              <a:t>Onboarding Difficulty</a:t>
            </a:r>
            <a:r>
              <a:rPr lang="en-US"/>
              <a:t>: New developers may struggle to understand the entire system before contributing.</a:t>
            </a:r>
            <a:endParaRPr/>
          </a:p>
          <a:p>
            <a:pPr indent="-228600" lvl="0" marL="228600" rtl="0" algn="l">
              <a:lnSpc>
                <a:spcPct val="90000"/>
              </a:lnSpc>
              <a:spcBef>
                <a:spcPts val="1000"/>
              </a:spcBef>
              <a:spcAft>
                <a:spcPts val="0"/>
              </a:spcAft>
              <a:buClr>
                <a:schemeClr val="dk1"/>
              </a:buClr>
              <a:buSzPct val="100000"/>
              <a:buChar char="•"/>
            </a:pPr>
            <a:r>
              <a:rPr b="1" lang="en-US"/>
              <a:t>Complex Testing</a:t>
            </a:r>
            <a:r>
              <a:rPr lang="en-US"/>
              <a:t>: Testing the whole application is time-consuming and error-prone.</a:t>
            </a:r>
            <a:endParaRPr/>
          </a:p>
          <a:p>
            <a:pPr indent="-228600" lvl="0" marL="228600" rtl="0" algn="l">
              <a:lnSpc>
                <a:spcPct val="90000"/>
              </a:lnSpc>
              <a:spcBef>
                <a:spcPts val="1000"/>
              </a:spcBef>
              <a:spcAft>
                <a:spcPts val="0"/>
              </a:spcAft>
              <a:buClr>
                <a:schemeClr val="dk1"/>
              </a:buClr>
              <a:buSzPct val="100000"/>
              <a:buChar char="•"/>
            </a:pPr>
            <a:r>
              <a:rPr b="1" lang="en-US"/>
              <a:t>Risky Deployments</a:t>
            </a:r>
            <a:r>
              <a:rPr lang="en-US"/>
              <a:t>: A single bug can bring down the entire system during deployment.</a:t>
            </a:r>
            <a:endParaRPr/>
          </a:p>
          <a:p>
            <a:pPr indent="-228600" lvl="0" marL="228600" rtl="0" algn="l">
              <a:lnSpc>
                <a:spcPct val="90000"/>
              </a:lnSpc>
              <a:spcBef>
                <a:spcPts val="1000"/>
              </a:spcBef>
              <a:spcAft>
                <a:spcPts val="0"/>
              </a:spcAft>
              <a:buClr>
                <a:schemeClr val="dk1"/>
              </a:buClr>
              <a:buSzPct val="100000"/>
              <a:buChar char="•"/>
            </a:pPr>
            <a:r>
              <a:rPr b="1" lang="en-US"/>
              <a:t>Poor Separation of Concerns</a:t>
            </a:r>
            <a:r>
              <a:rPr lang="en-US"/>
              <a:t>: Teams working on different features may interfere with each other’s code.</a:t>
            </a:r>
            <a:endParaRPr/>
          </a:p>
          <a:p>
            <a:pPr indent="-228600" lvl="0" marL="228600" rtl="0" algn="l">
              <a:lnSpc>
                <a:spcPct val="90000"/>
              </a:lnSpc>
              <a:spcBef>
                <a:spcPts val="1000"/>
              </a:spcBef>
              <a:spcAft>
                <a:spcPts val="0"/>
              </a:spcAft>
              <a:buClr>
                <a:schemeClr val="dk1"/>
              </a:buClr>
              <a:buSzPct val="100000"/>
              <a:buChar char="•"/>
            </a:pPr>
            <a:r>
              <a:rPr b="1" lang="en-US"/>
              <a:t>Limited Parallel Development</a:t>
            </a:r>
            <a:r>
              <a:rPr lang="en-US"/>
              <a:t>: Hard to work on multiple features simultaneously without conflicts.</a:t>
            </a:r>
            <a:endParaRPr/>
          </a:p>
          <a:p>
            <a:pPr indent="-6413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b="0" l="0" r="0" t="0"/>
          <a:stretch/>
        </p:blipFill>
        <p:spPr>
          <a:xfrm>
            <a:off x="630770" y="0"/>
            <a:ext cx="1093045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t>Core Components</a:t>
            </a:r>
            <a:br>
              <a:rPr b="1" lang="en-US"/>
            </a:br>
            <a:endParaRPr/>
          </a:p>
        </p:txBody>
      </p:sp>
      <p:sp>
        <p:nvSpPr>
          <p:cNvPr id="115" name="Google Shape;115;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Device Service</a:t>
            </a:r>
            <a:r>
              <a:rPr lang="en-US"/>
              <a:t>: Handles registration, updates, and status of devices.</a:t>
            </a:r>
            <a:endParaRPr/>
          </a:p>
          <a:p>
            <a:pPr indent="-228600" lvl="0" marL="228600" rtl="0" algn="l">
              <a:lnSpc>
                <a:spcPct val="90000"/>
              </a:lnSpc>
              <a:spcBef>
                <a:spcPts val="1000"/>
              </a:spcBef>
              <a:spcAft>
                <a:spcPts val="0"/>
              </a:spcAft>
              <a:buClr>
                <a:schemeClr val="dk1"/>
              </a:buClr>
              <a:buSzPts val="2800"/>
              <a:buChar char="•"/>
            </a:pPr>
            <a:r>
              <a:rPr b="1" lang="en-US"/>
              <a:t>User Service</a:t>
            </a:r>
            <a:r>
              <a:rPr lang="en-US"/>
              <a:t>: Manages users who own or interact with devices.</a:t>
            </a:r>
            <a:endParaRPr/>
          </a:p>
          <a:p>
            <a:pPr indent="-228600" lvl="0" marL="228600" rtl="0" algn="l">
              <a:lnSpc>
                <a:spcPct val="90000"/>
              </a:lnSpc>
              <a:spcBef>
                <a:spcPts val="1000"/>
              </a:spcBef>
              <a:spcAft>
                <a:spcPts val="0"/>
              </a:spcAft>
              <a:buClr>
                <a:schemeClr val="dk1"/>
              </a:buClr>
              <a:buSzPts val="2800"/>
              <a:buChar char="•"/>
            </a:pPr>
            <a:r>
              <a:rPr b="1" lang="en-US"/>
              <a:t>Telemetry Service</a:t>
            </a:r>
            <a:r>
              <a:rPr lang="en-US"/>
              <a:t>: Collects and stores data from devices.</a:t>
            </a:r>
            <a:endParaRPr/>
          </a:p>
          <a:p>
            <a:pPr indent="-228600" lvl="0" marL="228600" rtl="0" algn="l">
              <a:lnSpc>
                <a:spcPct val="90000"/>
              </a:lnSpc>
              <a:spcBef>
                <a:spcPts val="1000"/>
              </a:spcBef>
              <a:spcAft>
                <a:spcPts val="0"/>
              </a:spcAft>
              <a:buClr>
                <a:schemeClr val="dk1"/>
              </a:buClr>
              <a:buSzPts val="2800"/>
              <a:buChar char="•"/>
            </a:pPr>
            <a:r>
              <a:rPr b="1" lang="en-US"/>
              <a:t>Notification Service</a:t>
            </a:r>
            <a:r>
              <a:rPr lang="en-US"/>
              <a:t>: Sends alerts or updates based on device events.</a:t>
            </a:r>
            <a:endParaRPr/>
          </a:p>
          <a:p>
            <a:pPr indent="-228600" lvl="0" marL="228600" rtl="0" algn="l">
              <a:lnSpc>
                <a:spcPct val="90000"/>
              </a:lnSpc>
              <a:spcBef>
                <a:spcPts val="1000"/>
              </a:spcBef>
              <a:spcAft>
                <a:spcPts val="0"/>
              </a:spcAft>
              <a:buClr>
                <a:schemeClr val="dk1"/>
              </a:buClr>
              <a:buSzPts val="2800"/>
              <a:buChar char="•"/>
            </a:pPr>
            <a:r>
              <a:rPr b="1" lang="en-US"/>
              <a:t>Firmware Service</a:t>
            </a:r>
            <a:r>
              <a:rPr lang="en-US"/>
              <a:t>: Manages firmware updates and versioning.</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9"/>
          <p:cNvPicPr preferRelativeResize="0"/>
          <p:nvPr/>
        </p:nvPicPr>
        <p:blipFill rotWithShape="1">
          <a:blip r:embed="rId3">
            <a:alphaModFix/>
          </a:blip>
          <a:srcRect b="0" l="0" r="0" t="0"/>
          <a:stretch/>
        </p:blipFill>
        <p:spPr>
          <a:xfrm>
            <a:off x="523875" y="0"/>
            <a:ext cx="11144250" cy="6858000"/>
          </a:xfrm>
          <a:prstGeom prst="rect">
            <a:avLst/>
          </a:prstGeom>
          <a:noFill/>
          <a:ln>
            <a:noFill/>
          </a:ln>
        </p:spPr>
      </p:pic>
      <p:sp>
        <p:nvSpPr>
          <p:cNvPr id="121" name="Google Shape;121;p19"/>
          <p:cNvSpPr txBox="1"/>
          <p:nvPr/>
        </p:nvSpPr>
        <p:spPr>
          <a:xfrm>
            <a:off x="6479523" y="466283"/>
            <a:ext cx="482028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Device status (online/offline, battery level), Error logs or performance metrics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9"/>
          <p:cNvSpPr txBox="1"/>
          <p:nvPr/>
        </p:nvSpPr>
        <p:spPr>
          <a:xfrm>
            <a:off x="5540901" y="2870369"/>
            <a:ext cx="253730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Error logs or performance metrics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9"/>
          <p:cNvSpPr txBox="1"/>
          <p:nvPr/>
        </p:nvSpPr>
        <p:spPr>
          <a:xfrm>
            <a:off x="6152519" y="218003"/>
            <a:ext cx="70637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Collects and processes data sent from devices in real-time or at intervals.</a:t>
            </a:r>
            <a:endParaRPr sz="1800">
              <a:solidFill>
                <a:schemeClr val="dk1"/>
              </a:solidFill>
              <a:latin typeface="Calibri"/>
              <a:ea typeface="Calibri"/>
              <a:cs typeface="Calibri"/>
              <a:sym typeface="Calibri"/>
            </a:endParaRPr>
          </a:p>
        </p:txBody>
      </p:sp>
      <p:sp>
        <p:nvSpPr>
          <p:cNvPr id="124" name="Google Shape;124;p19"/>
          <p:cNvSpPr txBox="1"/>
          <p:nvPr/>
        </p:nvSpPr>
        <p:spPr>
          <a:xfrm>
            <a:off x="1792466" y="3930103"/>
            <a:ext cx="293182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User login/logout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Device configuration changes</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Firmware updates initiated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Access to sensitive data</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9"/>
          <p:cNvSpPr txBox="1"/>
          <p:nvPr/>
        </p:nvSpPr>
        <p:spPr>
          <a:xfrm>
            <a:off x="5056450" y="1666612"/>
            <a:ext cx="16759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Data exchanged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rotWithShape="1">
          <a:blip r:embed="rId3">
            <a:alphaModFix/>
          </a:blip>
          <a:srcRect b="0" l="0" r="0" t="0"/>
          <a:stretch/>
        </p:blipFill>
        <p:spPr>
          <a:xfrm>
            <a:off x="0" y="916289"/>
            <a:ext cx="12192000" cy="50254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0"/>
          <a:stretch/>
        </p:blipFill>
        <p:spPr>
          <a:xfrm>
            <a:off x="1229292" y="198172"/>
            <a:ext cx="9499714" cy="617537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